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26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0"/>
            <a:ext cx="11684000" cy="5943600"/>
            <a:chOff x="0" y="0"/>
            <a:chExt cx="5520" cy="3744"/>
          </a:xfrm>
        </p:grpSpPr>
        <p:sp>
          <p:nvSpPr>
            <p:cNvPr id="2457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24580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24581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24582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24583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4584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24585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458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3200" y="1143000"/>
            <a:ext cx="88392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8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962400"/>
            <a:ext cx="9144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4589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1217613" y="62515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820CD451-3369-4ADC-BB40-424F6C066D53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24590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4471988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4591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F18A42A-A957-4FA8-BAEA-B8471F271B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21D592-0AAF-4EEF-988F-FCB1F613457C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99C66-5210-481B-962D-6FEBE15A49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277813"/>
            <a:ext cx="25908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76200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71179D-C5A9-479F-ABA7-79989A0BD289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9BB9B-6390-4573-9930-7FAABD84D1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5D51E1-5188-4121-83F1-AADA038D1A02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0EB87-FFA5-457D-BC4F-7263E3F372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150111-6A4C-4BD3-8A7F-6825103007B8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A1069-BFF0-413B-A35C-63713DD700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51054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77000" y="1600200"/>
            <a:ext cx="51054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D01A14-94BE-4090-A5F4-4224F5DD56CF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B6AA5-C645-4AEB-B908-B94D914CA1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386238-93CC-439B-88F3-1977E6122611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19F5E-FEF7-4FCB-910F-C2FD6E0B9C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497135-230F-451C-BC1C-CDE6284AE82E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67E78-6527-4443-BB64-93C6B66FE5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9A0FD1-E063-4D29-A3BC-A010EC58DBCD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95561-316D-4E9C-84A2-B940C5CDBF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EEDD77-FA4C-4049-BF95-F6F8E3055F65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10663-447E-4407-A013-5B29B98B20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40D8F8-F93E-4975-AD0D-061005570B98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8928F-480C-42B7-9AA2-9ED4A7643A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0"/>
            <a:ext cx="11582400" cy="4876800"/>
            <a:chOff x="0" y="0"/>
            <a:chExt cx="5472" cy="3072"/>
          </a:xfrm>
        </p:grpSpPr>
        <p:sp>
          <p:nvSpPr>
            <p:cNvPr id="2355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23556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355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2355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103632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51575"/>
            <a:ext cx="264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5CCFBBB4-6601-48EC-9F02-033EB544E032}" type="datetimeFigureOut">
              <a:rPr lang="ru-RU"/>
              <a:pPr/>
              <a:t>28.12.2015</a:t>
            </a:fld>
            <a:endParaRPr lang="ru-RU"/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2356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4DB125E-976D-4DC6-A0A3-D37469652FD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>
            <a:off x="0" y="4876800"/>
            <a:ext cx="8128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823913" y="2190750"/>
            <a:ext cx="10660062" cy="1549400"/>
          </a:xfrm>
        </p:spPr>
        <p:txBody>
          <a:bodyPr anchor="b">
            <a:normAutofit/>
          </a:bodyPr>
          <a:lstStyle/>
          <a:p>
            <a:pPr algn="ctr"/>
            <a:r>
              <a:rPr lang="ru-RU" sz="6000" b="1"/>
              <a:t>О введении системы должностей педагогических работников</a:t>
            </a:r>
          </a:p>
        </p:txBody>
      </p:sp>
      <p:sp>
        <p:nvSpPr>
          <p:cNvPr id="13314" name="Subtitle 2"/>
          <p:cNvSpPr>
            <a:spLocks noGrp="1"/>
          </p:cNvSpPr>
          <p:nvPr>
            <p:ph type="subTitle" idx="4294967295"/>
          </p:nvPr>
        </p:nvSpPr>
        <p:spPr>
          <a:xfrm>
            <a:off x="2825750" y="5626100"/>
            <a:ext cx="9144000" cy="784225"/>
          </a:xfrm>
        </p:spPr>
        <p:txBody>
          <a:bodyPr/>
          <a:lstStyle/>
          <a:p>
            <a:pPr marL="0" indent="0" algn="r">
              <a:lnSpc>
                <a:spcPct val="110000"/>
              </a:lnSpc>
              <a:spcBef>
                <a:spcPct val="0"/>
              </a:spcBef>
              <a:buFont typeface="Wingdings" pitchFamily="2" charset="2"/>
              <a:buNone/>
            </a:pPr>
            <a:endParaRPr lang="ru-RU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 idx="4294967295"/>
          </p:nvPr>
        </p:nvSpPr>
        <p:spPr>
          <a:xfrm>
            <a:off x="838200" y="349250"/>
            <a:ext cx="11134725" cy="854075"/>
          </a:xfrm>
        </p:spPr>
        <p:txBody>
          <a:bodyPr/>
          <a:lstStyle/>
          <a:p>
            <a:r>
              <a:rPr lang="ru-RU" sz="5000" b="1"/>
              <a:t>Действующая система категорий</a:t>
            </a:r>
          </a:p>
        </p:txBody>
      </p:sp>
      <p:graphicFrame>
        <p:nvGraphicFramePr>
          <p:cNvPr id="14362" name="Group 26"/>
          <p:cNvGraphicFramePr>
            <a:graphicFrameLocks noGrp="1"/>
          </p:cNvGraphicFramePr>
          <p:nvPr/>
        </p:nvGraphicFramePr>
        <p:xfrm>
          <a:off x="881063" y="1192213"/>
          <a:ext cx="10515600" cy="3228975"/>
        </p:xfrm>
        <a:graphic>
          <a:graphicData uri="http://schemas.openxmlformats.org/drawingml/2006/table">
            <a:tbl>
              <a:tblPr/>
              <a:tblGrid>
                <a:gridCol w="3505200"/>
                <a:gridCol w="3505200"/>
                <a:gridCol w="3505200"/>
              </a:tblGrid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Нормативный срок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Средняя надбавка к з/п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Соответствие занимаемой должности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 года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Первая категория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 лет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20% - 1 686,2 рубля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Высшая категория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 лет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40% - 3 372,4 рубля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</a:tbl>
          </a:graphicData>
        </a:graphic>
      </p:graphicFrame>
      <p:sp>
        <p:nvSpPr>
          <p:cNvPr id="14360" name="TextBox 4"/>
          <p:cNvSpPr txBox="1">
            <a:spLocks noChangeArrowheads="1"/>
          </p:cNvSpPr>
          <p:nvPr/>
        </p:nvSpPr>
        <p:spPr bwMode="auto">
          <a:xfrm>
            <a:off x="881063" y="4575175"/>
            <a:ext cx="105156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B050"/>
                </a:solidFill>
                <a:latin typeface="Calibri" pitchFamily="34" charset="0"/>
              </a:rPr>
              <a:t>Сегодня в Республике Татарстан с высшей категорией – 14 557 учителей (18%)</a:t>
            </a:r>
          </a:p>
          <a:p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Минусы</a:t>
            </a:r>
            <a:endParaRPr lang="ru-RU">
              <a:latin typeface="Calibri" pitchFamily="34" charset="0"/>
            </a:endParaRPr>
          </a:p>
          <a:p>
            <a:r>
              <a:rPr lang="ru-RU" sz="2400" b="1">
                <a:latin typeface="Calibri" pitchFamily="34" charset="0"/>
              </a:rPr>
              <a:t>	Малый уровень дифференциации</a:t>
            </a:r>
          </a:p>
          <a:p>
            <a:r>
              <a:rPr lang="ru-RU" sz="2400" b="1">
                <a:latin typeface="Calibri" pitchFamily="34" charset="0"/>
              </a:rPr>
              <a:t>	Отсутствие стимулов для дальнейшего профессионального развития учителей высшей категории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 idx="4294967295"/>
          </p:nvPr>
        </p:nvSpPr>
        <p:spPr>
          <a:xfrm>
            <a:off x="457200" y="188913"/>
            <a:ext cx="11277600" cy="917575"/>
          </a:xfrm>
        </p:spPr>
        <p:txBody>
          <a:bodyPr/>
          <a:lstStyle/>
          <a:p>
            <a:r>
              <a:rPr lang="ru-RU" sz="5000" b="1"/>
              <a:t>Профессиональный стандарт педагога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96925" y="1676400"/>
            <a:ext cx="10515600" cy="48942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600" b="1"/>
              <a:t>Профессиональный стандарт </a:t>
            </a:r>
            <a:r>
              <a:rPr lang="ru-RU" sz="2600"/>
              <a:t>задает характеристики квалификации, необходимой работнику для осуществления определенного вида профессиональной деятельности</a:t>
            </a:r>
          </a:p>
          <a:p>
            <a:pPr>
              <a:lnSpc>
                <a:spcPct val="80000"/>
              </a:lnSpc>
            </a:pPr>
            <a:r>
              <a:rPr lang="ru-RU" sz="2600" b="1"/>
              <a:t>Профессиональные стандарты </a:t>
            </a:r>
            <a:r>
              <a:rPr lang="ru-RU" sz="2600"/>
              <a:t>применяются: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600"/>
              <a:t>	</a:t>
            </a:r>
            <a:r>
              <a:rPr lang="ru-RU" sz="2600" b="1"/>
              <a:t>работодателями</a:t>
            </a:r>
            <a:r>
              <a:rPr lang="ru-RU" sz="2600"/>
              <a:t> при формировании кадровой политики и в управлении персоналом, при организации обучения и аттестации работников, разработке должностных инструкций, тарификации работ, присвоении тарифных разрядов работникам и установлении систем оплаты труда с учетом особенностей организации производства, труда и управления;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600"/>
              <a:t>	</a:t>
            </a:r>
            <a:r>
              <a:rPr lang="ru-RU" sz="2600" b="1"/>
              <a:t>образовательными организациями </a:t>
            </a:r>
            <a:r>
              <a:rPr lang="ru-RU" sz="2600"/>
              <a:t>профессионального образования при разработке профессиональных образовательных программ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 idx="4294967295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sz="3400" b="1"/>
              <a:t>Предлагаемая </a:t>
            </a:r>
            <a:r>
              <a:rPr lang="ru-RU" sz="3400" b="1" u="sng"/>
              <a:t>система должностей </a:t>
            </a:r>
            <a:r>
              <a:rPr lang="ru-RU" sz="3400" b="1"/>
              <a:t>педагогических работников общеобразовательной организации </a:t>
            </a:r>
          </a:p>
        </p:txBody>
      </p:sp>
      <p:graphicFrame>
        <p:nvGraphicFramePr>
          <p:cNvPr id="16411" name="Group 27"/>
          <p:cNvGraphicFramePr>
            <a:graphicFrameLocks noGrp="1"/>
          </p:cNvGraphicFramePr>
          <p:nvPr/>
        </p:nvGraphicFramePr>
        <p:xfrm>
          <a:off x="922338" y="1706563"/>
          <a:ext cx="10358437" cy="4708525"/>
        </p:xfrm>
        <a:graphic>
          <a:graphicData uri="http://schemas.openxmlformats.org/drawingml/2006/table">
            <a:tbl>
              <a:tblPr/>
              <a:tblGrid>
                <a:gridCol w="5180012"/>
                <a:gridCol w="5178425"/>
              </a:tblGrid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Должность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Категория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Ассистент учителя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Соответствие занимаемой должности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Старший учитель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 категория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Учитель-методист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Учитель-наставник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Высшая категория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Учитель-эксперт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 idx="4294967295"/>
          </p:nvPr>
        </p:nvSpPr>
        <p:spPr>
          <a:xfrm>
            <a:off x="1219200" y="277813"/>
            <a:ext cx="10363200" cy="806450"/>
          </a:xfrm>
        </p:spPr>
        <p:txBody>
          <a:bodyPr/>
          <a:lstStyle/>
          <a:p>
            <a:r>
              <a:rPr lang="ru-RU" sz="4600" b="1"/>
              <a:t>Сертификация</a:t>
            </a:r>
          </a:p>
        </p:txBody>
      </p:sp>
      <p:graphicFrame>
        <p:nvGraphicFramePr>
          <p:cNvPr id="17438" name="Group 30"/>
          <p:cNvGraphicFramePr>
            <a:graphicFrameLocks noGrp="1"/>
          </p:cNvGraphicFramePr>
          <p:nvPr/>
        </p:nvGraphicFramePr>
        <p:xfrm>
          <a:off x="895350" y="1852613"/>
          <a:ext cx="10358438" cy="4495800"/>
        </p:xfrm>
        <a:graphic>
          <a:graphicData uri="http://schemas.openxmlformats.org/drawingml/2006/table">
            <a:tbl>
              <a:tblPr/>
              <a:tblGrid>
                <a:gridCol w="5180013"/>
                <a:gridCol w="5178425"/>
              </a:tblGrid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Должность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Профессиональные требования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Ассистент учителя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Профстандарт РФ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Профстандарт РФ + 1РТ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Старший учитель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Профстандарт РФ + 2РТ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Учитель-методист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Профстандарт РФ + 3РТ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Учитель-наставник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Профстандарт РФ + 4РТ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Учитель-эксперт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Профстандарт РФ + 5РТ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11499850" y="2224088"/>
            <a:ext cx="15875" cy="3541712"/>
          </a:xfrm>
          <a:prstGeom prst="straightConnector1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 idx="4294967295"/>
          </p:nvPr>
        </p:nvSpPr>
        <p:spPr>
          <a:xfrm>
            <a:off x="1219200" y="277813"/>
            <a:ext cx="10363200" cy="915987"/>
          </a:xfrm>
        </p:spPr>
        <p:txBody>
          <a:bodyPr/>
          <a:lstStyle/>
          <a:p>
            <a:r>
              <a:rPr lang="ru-RU" sz="4600" b="1"/>
              <a:t>Инфраструктура сертификации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4294967295"/>
          </p:nvPr>
        </p:nvSpPr>
        <p:spPr>
          <a:xfrm>
            <a:off x="838200" y="1539875"/>
            <a:ext cx="10515600" cy="4637088"/>
          </a:xfrm>
        </p:spPr>
        <p:txBody>
          <a:bodyPr/>
          <a:lstStyle/>
          <a:p>
            <a:r>
              <a:rPr lang="ru-RU"/>
              <a:t>Участники – выпускники образовательных организаций и другие категории граждан РФ, получившие квалификацию</a:t>
            </a:r>
          </a:p>
          <a:p>
            <a:r>
              <a:rPr lang="ru-RU"/>
              <a:t>Координатор процедуры – независимая сертификационная организация</a:t>
            </a:r>
          </a:p>
          <a:p>
            <a:pPr lvl="1"/>
            <a:r>
              <a:rPr lang="ru-RU"/>
              <a:t>Обеспечивает организационное, нормативное и методическое сопровождение</a:t>
            </a:r>
          </a:p>
          <a:p>
            <a:pPr lvl="1"/>
            <a:r>
              <a:rPr lang="ru-RU"/>
              <a:t>Формирует реестр экспертов</a:t>
            </a:r>
          </a:p>
          <a:p>
            <a:pPr lvl="1"/>
            <a:r>
              <a:rPr lang="ru-RU"/>
              <a:t>Организует работу апелляционных комиссий</a:t>
            </a:r>
          </a:p>
          <a:p>
            <a:pPr lvl="1"/>
            <a:r>
              <a:rPr lang="ru-RU"/>
              <a:t>Ведет реестр сертификатов</a:t>
            </a:r>
          </a:p>
          <a:p>
            <a:r>
              <a:rPr lang="ru-RU"/>
              <a:t>Процедура сертификации включает теоретическую и практическую части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600" b="1"/>
              <a:t>Сертификация 2016 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/>
              <a:t>Предлагается осуществить добровольную сертификацию выпускников вузов Республики Татарстан по основным педагогическим профилям в 2016 году</a:t>
            </a:r>
          </a:p>
          <a:p>
            <a:r>
              <a:rPr lang="ru-RU" b="1">
                <a:solidFill>
                  <a:srgbClr val="00B050"/>
                </a:solidFill>
              </a:rPr>
              <a:t>Плюсы</a:t>
            </a:r>
          </a:p>
          <a:p>
            <a:pPr lvl="1">
              <a:buFont typeface="Wingdings" pitchFamily="2" charset="2"/>
              <a:buChar char="ü"/>
            </a:pPr>
            <a:r>
              <a:rPr lang="ru-RU" b="1"/>
              <a:t>Определение недостатков используемых образовательных программ</a:t>
            </a:r>
          </a:p>
          <a:p>
            <a:pPr lvl="1">
              <a:buFont typeface="Wingdings" pitchFamily="2" charset="2"/>
              <a:buChar char="ü"/>
            </a:pPr>
            <a:r>
              <a:rPr lang="ru-RU" b="1"/>
              <a:t>Четкие критерии отбора для работодателей (базовых школ)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476</TotalTime>
  <Words>249</Words>
  <Application>Microsoft Office PowerPoint</Application>
  <PresentationFormat>Произвольный</PresentationFormat>
  <Paragraphs>61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Arial</vt:lpstr>
      <vt:lpstr>Times New Roman</vt:lpstr>
      <vt:lpstr>Wingdings</vt:lpstr>
      <vt:lpstr>Слои</vt:lpstr>
      <vt:lpstr>О введении системы должностей педагогических работников</vt:lpstr>
      <vt:lpstr>Действующая система категорий</vt:lpstr>
      <vt:lpstr>Профессиональный стандарт педагога</vt:lpstr>
      <vt:lpstr>Предлагаемая система должностей педагогических работников общеобразовательной организации </vt:lpstr>
      <vt:lpstr>Сертификация</vt:lpstr>
      <vt:lpstr>Инфраструктура сертификации</vt:lpstr>
      <vt:lpstr>Сертификация 2016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введении должностей педагогических работников</dc:title>
  <dc:creator>Timirkhan Alishev</dc:creator>
  <cp:lastModifiedBy>гузель</cp:lastModifiedBy>
  <cp:revision>14</cp:revision>
  <dcterms:created xsi:type="dcterms:W3CDTF">2015-12-08T08:26:39Z</dcterms:created>
  <dcterms:modified xsi:type="dcterms:W3CDTF">2015-12-28T08:25:39Z</dcterms:modified>
</cp:coreProperties>
</file>